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70" r:id="rId9"/>
    <p:sldId id="264" r:id="rId10"/>
    <p:sldId id="266" r:id="rId11"/>
    <p:sldId id="272" r:id="rId12"/>
    <p:sldId id="262" r:id="rId13"/>
    <p:sldId id="267" r:id="rId14"/>
    <p:sldId id="268" r:id="rId15"/>
    <p:sldId id="273" r:id="rId16"/>
    <p:sldId id="269" r:id="rId17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40"/>
    <p:restoredTop sz="94731"/>
  </p:normalViewPr>
  <p:slideViewPr>
    <p:cSldViewPr snapToGrid="0">
      <p:cViewPr>
        <p:scale>
          <a:sx n="174" d="100"/>
          <a:sy n="174" d="100"/>
        </p:scale>
        <p:origin x="-376" y="-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90F419-1DED-324F-A279-B6F7F78CE42F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346E96-F3DC-6A48-95CE-3985348CF79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761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46E96-F3DC-6A48-95CE-3985348CF792}" type="slidenum">
              <a:rPr lang="en-CH" smtClean="0"/>
              <a:t>3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33216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46E96-F3DC-6A48-95CE-3985348CF792}" type="slidenum">
              <a:rPr lang="en-CH" smtClean="0"/>
              <a:t>5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76934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46E96-F3DC-6A48-95CE-3985348CF792}" type="slidenum">
              <a:rPr lang="en-CH" smtClean="0"/>
              <a:t>6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44372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46E96-F3DC-6A48-95CE-3985348CF792}" type="slidenum">
              <a:rPr lang="en-CH" smtClean="0"/>
              <a:t>10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77775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2A2A8-67A6-BBEB-990F-B829FA8BCD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E5053F-144C-961B-BEAE-AA74660683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B8FFE-FC2F-FE92-8061-A1665D11C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8A4542-3EB7-892C-56DE-5AFC425ED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52A87-3E6D-3DD3-062E-9264C4366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88808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0C780-1A74-354E-0054-277F508DA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C090C6-3215-08C4-95E1-5E67F428E6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083F47-3C63-8672-5129-E491C582A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540DCF-574A-ED84-7A98-D95BAC23D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91CD2-AEB4-A02A-13A7-5BF4ABF80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36173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D29FD2-B8BF-D619-1526-B843E64334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B4C63A-7126-5288-394D-B542826752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DED42-49DD-F28C-7808-68049069A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95C171-4A58-9D4D-0E83-0AABE07C2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63953-ADC8-00CB-1FDE-0C3B80B33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91894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AED79-A0E1-9559-C584-D1C299CFE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21D86-B728-2419-1800-2A579DA01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30ED20-8F61-8DD9-BB31-FA81BB633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F1AF6-DBA6-48FA-194B-547E9AC4B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897F2-043C-EF38-9C24-CC044CA4C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06253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59C0A-5899-5295-F082-68D661F95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155E7-ACA1-BDC8-DA1B-EC3662D02D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3DFF2-C368-FC8F-311A-D4817A1DD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993CE-0051-F655-3BEB-6C75AC798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9F890-4CF3-A6B4-5BB5-A1A030EB9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14331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0AA6D-6D9D-FC6B-759F-D257CAFCC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C03E4-5257-6576-23D3-6A2410979E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033467-BDB4-17F7-AC28-153A486F61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FE524-C021-0E59-B353-EBA94FBD5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D3A2BA-AAE4-8C3F-4273-7845EB981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15744-DD2E-6038-CD85-26580CE80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71705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03396-1337-1AE4-F6E0-C27343084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CEB28C-C462-93CA-302D-7620AAC05A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A99DD2-CB6F-4F43-2815-8530370999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7DAEB5-C7E8-E99A-88DB-AE5094E513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0A51AD-E01B-2A29-D565-0094676E81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D92FB5-D7FE-E571-85EA-3038EBE7D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4C853A-9B18-6838-444D-BA4B0F913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4E9C4D-C2E3-72B4-8A0B-D23E292A3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11021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E5B27-80C9-2C93-93D1-C934A5164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413121-7974-A720-5D22-6A4B1B84D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CCEBDA-9A9A-6F91-826F-4CE3CD6E3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33AF44-7F11-1855-7126-16478A3C6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1437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E2674D-B815-2EF5-D928-D7992F24E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C2F6B8-0F19-03D3-194A-178451A5E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2816A2-D5D9-1A7F-FE27-BD8781D54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32834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2CD04-1AE4-06C5-5103-4D0754638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FF37C-A975-E153-28A4-9DA0D0611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963390-2DC0-9AFA-0C9E-30304C7C19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2F8302-C1DF-1B6F-2F5C-98E87C5C7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E0DF0-1842-46F7-B4F3-0BBA8B170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C92E75-72BB-CA4E-B554-3E5E5BD8E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55996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EF975-E744-1F68-56A4-46542192D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02BCAF-7268-C37A-6BFD-03FC2469C4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18C61-F6F7-4769-773A-E21F607659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FF638A-59D1-1877-8484-6CBA1C2F3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C0B6-CA25-9D75-F27B-F3BBBBEAA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E468CA-8854-E036-3D81-6FE1DB2C0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12375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F28ECF-CDE2-5B46-4ED5-0E9F9C2CD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B46FC6-96EA-BA3C-4E39-204D3152F0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872A84-CF1A-00AE-F366-3549305CD2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AF83D8-0337-0D43-BD9A-70938845EC37}" type="datetimeFigureOut">
              <a:rPr lang="en-CH" smtClean="0"/>
              <a:t>28.11.22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0A9C5-A17E-2C9C-58FC-1BCCA4D1FE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CADF0-D423-4299-FE6D-1C940A911F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29976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57013-69FB-B808-4A98-49038AB975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Präsentation Minichallenge 2 -  Deep Learning</a:t>
            </a:r>
          </a:p>
        </p:txBody>
      </p:sp>
    </p:spTree>
    <p:extLst>
      <p:ext uri="{BB962C8B-B14F-4D97-AF65-F5344CB8AC3E}">
        <p14:creationId xmlns:p14="http://schemas.microsoft.com/office/powerpoint/2010/main" val="895557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35C67-0DB7-D04E-1945-1234B2DF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Inferencemodus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D8FD155-7BE7-6FFD-5C91-1C719B3EEE59}"/>
              </a:ext>
            </a:extLst>
          </p:cNvPr>
          <p:cNvGrpSpPr/>
          <p:nvPr/>
        </p:nvGrpSpPr>
        <p:grpSpPr>
          <a:xfrm>
            <a:off x="987962" y="2428750"/>
            <a:ext cx="10216076" cy="2000499"/>
            <a:chOff x="838200" y="1437709"/>
            <a:chExt cx="10216076" cy="200049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FBAC6C4-19AB-3729-88C7-DD4EF479F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1690688"/>
              <a:ext cx="2207394" cy="174752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96F61AB-B82F-81E7-F099-BB98F366A3BB}"/>
                </a:ext>
              </a:extLst>
            </p:cNvPr>
            <p:cNvSpPr/>
            <p:nvPr/>
          </p:nvSpPr>
          <p:spPr>
            <a:xfrm>
              <a:off x="2375338" y="1923393"/>
              <a:ext cx="525517" cy="48347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A6750D7-6A02-B150-4006-2A7B7C33DE18}"/>
                </a:ext>
              </a:extLst>
            </p:cNvPr>
            <p:cNvSpPr/>
            <p:nvPr/>
          </p:nvSpPr>
          <p:spPr>
            <a:xfrm>
              <a:off x="3715408" y="1681480"/>
              <a:ext cx="268014" cy="17475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28D4C95-30C1-B8B4-E993-CA18B3CAEDB7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1923393"/>
              <a:ext cx="814553" cy="631847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5EFD6D7-DE7E-60B4-60CF-6CF28D7722E4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2406869"/>
              <a:ext cx="814553" cy="14837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5CE8A63-8BAC-97C7-2AED-209EAD728CA2}"/>
                </a:ext>
              </a:extLst>
            </p:cNvPr>
            <p:cNvSpPr/>
            <p:nvPr/>
          </p:nvSpPr>
          <p:spPr>
            <a:xfrm>
              <a:off x="5418063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A4524A9-3B67-BD28-3549-693A2B2834B6}"/>
                </a:ext>
              </a:extLst>
            </p:cNvPr>
            <p:cNvSpPr/>
            <p:nvPr/>
          </p:nvSpPr>
          <p:spPr>
            <a:xfrm>
              <a:off x="6680597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CFBEC81-99C0-02A2-6956-A4B7B4E1D24A}"/>
                </a:ext>
              </a:extLst>
            </p:cNvPr>
            <p:cNvSpPr/>
            <p:nvPr/>
          </p:nvSpPr>
          <p:spPr>
            <a:xfrm>
              <a:off x="7848580" y="2209745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2B23EBA-1B04-993B-E9C0-00F16517B22C}"/>
                </a:ext>
              </a:extLst>
            </p:cNvPr>
            <p:cNvSpPr/>
            <p:nvPr/>
          </p:nvSpPr>
          <p:spPr>
            <a:xfrm>
              <a:off x="9016563" y="2195240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9" name="Curved Connector 18">
              <a:extLst>
                <a:ext uri="{FF2B5EF4-FFF2-40B4-BE49-F238E27FC236}">
                  <a16:creationId xmlns:a16="http://schemas.microsoft.com/office/drawing/2014/main" id="{3007EDFE-1F3C-D56B-CBB6-10CABCD32632}"/>
                </a:ext>
              </a:extLst>
            </p:cNvPr>
            <p:cNvCxnSpPr>
              <a:stCxn id="9" idx="3"/>
              <a:endCxn id="14" idx="2"/>
            </p:cNvCxnSpPr>
            <p:nvPr/>
          </p:nvCxnSpPr>
          <p:spPr>
            <a:xfrm>
              <a:off x="3983422" y="2555240"/>
              <a:ext cx="1794641" cy="369208"/>
            </a:xfrm>
            <a:prstGeom prst="curvedConnector4">
              <a:avLst>
                <a:gd name="adj1" fmla="val 44655"/>
                <a:gd name="adj2" fmla="val 29001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BC9692-6A03-0EBF-64B3-76AF3A5A7AFF}"/>
                </a:ext>
              </a:extLst>
            </p:cNvPr>
            <p:cNvSpPr txBox="1"/>
            <p:nvPr/>
          </p:nvSpPr>
          <p:spPr>
            <a:xfrm>
              <a:off x="53103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&lt;SOS&gt;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FF3C4114-1FA5-C702-3DE3-9232278C8169}"/>
                </a:ext>
              </a:extLst>
            </p:cNvPr>
            <p:cNvCxnSpPr>
              <a:stCxn id="14" idx="0"/>
              <a:endCxn id="23" idx="2"/>
            </p:cNvCxnSpPr>
            <p:nvPr/>
          </p:nvCxnSpPr>
          <p:spPr>
            <a:xfrm flipV="1">
              <a:off x="5778063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urved Connector 25">
              <a:extLst>
                <a:ext uri="{FF2B5EF4-FFF2-40B4-BE49-F238E27FC236}">
                  <a16:creationId xmlns:a16="http://schemas.microsoft.com/office/drawing/2014/main" id="{54EB66CE-DD1C-663E-6FFB-D8D70B4D2148}"/>
                </a:ext>
              </a:extLst>
            </p:cNvPr>
            <p:cNvCxnSpPr>
              <a:cxnSpLocks/>
              <a:stCxn id="23" idx="3"/>
              <a:endCxn id="15" idx="2"/>
            </p:cNvCxnSpPr>
            <p:nvPr/>
          </p:nvCxnSpPr>
          <p:spPr>
            <a:xfrm>
              <a:off x="6245773" y="1622375"/>
              <a:ext cx="794824" cy="1302073"/>
            </a:xfrm>
            <a:prstGeom prst="curvedConnector4">
              <a:avLst>
                <a:gd name="adj1" fmla="val 27353"/>
                <a:gd name="adj2" fmla="val 156303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AA1838-0FE6-4FE9-5F73-CD562D387A6A}"/>
                </a:ext>
              </a:extLst>
            </p:cNvPr>
            <p:cNvSpPr txBox="1"/>
            <p:nvPr/>
          </p:nvSpPr>
          <p:spPr>
            <a:xfrm>
              <a:off x="6572886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Two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E3DF143-A85A-51DF-CC6F-1F6A0CF41C36}"/>
                </a:ext>
              </a:extLst>
            </p:cNvPr>
            <p:cNvSpPr txBox="1"/>
            <p:nvPr/>
          </p:nvSpPr>
          <p:spPr>
            <a:xfrm>
              <a:off x="7740869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dogs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DBAF056-7214-124F-4568-8B6C5F01FC19}"/>
                </a:ext>
              </a:extLst>
            </p:cNvPr>
            <p:cNvSpPr txBox="1"/>
            <p:nvPr/>
          </p:nvSpPr>
          <p:spPr>
            <a:xfrm>
              <a:off x="89088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are</a:t>
              </a:r>
            </a:p>
          </p:txBody>
        </p: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56A7E8FA-2F32-0BAB-77AE-DD5FC6808733}"/>
                </a:ext>
              </a:extLst>
            </p:cNvPr>
            <p:cNvCxnSpPr>
              <a:cxnSpLocks/>
              <a:stCxn id="30" idx="3"/>
              <a:endCxn id="16" idx="2"/>
            </p:cNvCxnSpPr>
            <p:nvPr/>
          </p:nvCxnSpPr>
          <p:spPr>
            <a:xfrm>
              <a:off x="7508307" y="1622375"/>
              <a:ext cx="700273" cy="1307370"/>
            </a:xfrm>
            <a:prstGeom prst="curvedConnector4">
              <a:avLst>
                <a:gd name="adj1" fmla="val 24296"/>
                <a:gd name="adj2" fmla="val 154466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E1789F17-6CB8-2CEA-EAF3-B0B9ADFEF4DB}"/>
                </a:ext>
              </a:extLst>
            </p:cNvPr>
            <p:cNvCxnSpPr>
              <a:cxnSpLocks/>
              <a:stCxn id="31" idx="3"/>
              <a:endCxn id="17" idx="2"/>
            </p:cNvCxnSpPr>
            <p:nvPr/>
          </p:nvCxnSpPr>
          <p:spPr>
            <a:xfrm>
              <a:off x="8676290" y="162237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1710D49-681C-18A7-500C-183E9D7853EC}"/>
                </a:ext>
              </a:extLst>
            </p:cNvPr>
            <p:cNvCxnSpPr>
              <a:cxnSpLocks/>
              <a:stCxn id="15" idx="0"/>
              <a:endCxn id="30" idx="2"/>
            </p:cNvCxnSpPr>
            <p:nvPr/>
          </p:nvCxnSpPr>
          <p:spPr>
            <a:xfrm flipV="1">
              <a:off x="7040597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3C944BB-089B-57B4-CD43-71CA3507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8579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D582338-213C-5710-9AE0-2CA55C1C79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81817" y="1797833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768C898F-21E8-A40D-BB9F-E88065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9844273" y="159835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3ECFE67-2146-ECA4-5B5D-9266A5FC5EDB}"/>
                </a:ext>
              </a:extLst>
            </p:cNvPr>
            <p:cNvSpPr txBox="1"/>
            <p:nvPr/>
          </p:nvSpPr>
          <p:spPr>
            <a:xfrm>
              <a:off x="10118855" y="2379782"/>
              <a:ext cx="935421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…</a:t>
              </a: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F217700-5D6B-7713-8182-177BDDBE4CAC}"/>
              </a:ext>
            </a:extLst>
          </p:cNvPr>
          <p:cNvSpPr txBox="1"/>
          <p:nvPr/>
        </p:nvSpPr>
        <p:spPr>
          <a:xfrm>
            <a:off x="987962" y="4810867"/>
            <a:ext cx="23753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Convolutional Neural Network für Feature Extraktion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D7D8DF5-DF58-73EC-0176-AF72234AA6D7}"/>
              </a:ext>
            </a:extLst>
          </p:cNvPr>
          <p:cNvSpPr txBox="1"/>
          <p:nvPr/>
        </p:nvSpPr>
        <p:spPr>
          <a:xfrm>
            <a:off x="3626059" y="4795113"/>
            <a:ext cx="12481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Feature Vektor</a:t>
            </a:r>
          </a:p>
          <a:p>
            <a:r>
              <a:rPr lang="en-CH" sz="1400" i="1" dirty="0"/>
              <a:t>(1 x 300)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FDF3E0-E501-783F-FE16-2C36592ED71F}"/>
              </a:ext>
            </a:extLst>
          </p:cNvPr>
          <p:cNvSpPr txBox="1"/>
          <p:nvPr/>
        </p:nvSpPr>
        <p:spPr>
          <a:xfrm>
            <a:off x="10268617" y="2426112"/>
            <a:ext cx="93542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CH" dirty="0"/>
              <a:t>&lt;EOS&gt;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8A28989-A3D7-1857-9499-C5D5E1BE0571}"/>
              </a:ext>
            </a:extLst>
          </p:cNvPr>
          <p:cNvSpPr txBox="1"/>
          <p:nvPr/>
        </p:nvSpPr>
        <p:spPr>
          <a:xfrm>
            <a:off x="5567825" y="4795113"/>
            <a:ext cx="2681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Recurrent Neural Network für Bildbeschreibung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2256B8C-FE07-D498-C658-FC2FC0AF7C01}"/>
              </a:ext>
            </a:extLst>
          </p:cNvPr>
          <p:cNvSpPr txBox="1"/>
          <p:nvPr/>
        </p:nvSpPr>
        <p:spPr>
          <a:xfrm>
            <a:off x="5533466" y="338015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247C379-70C6-8C46-4D2B-49A9A9D82CBC}"/>
              </a:ext>
            </a:extLst>
          </p:cNvPr>
          <p:cNvSpPr txBox="1"/>
          <p:nvPr/>
        </p:nvSpPr>
        <p:spPr>
          <a:xfrm>
            <a:off x="6799701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60A7027-8226-A9EC-C980-08236F7AB93C}"/>
              </a:ext>
            </a:extLst>
          </p:cNvPr>
          <p:cNvSpPr txBox="1"/>
          <p:nvPr/>
        </p:nvSpPr>
        <p:spPr>
          <a:xfrm>
            <a:off x="7958232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DCF1245-984C-E5DD-3ECB-2FC19A1CE001}"/>
              </a:ext>
            </a:extLst>
          </p:cNvPr>
          <p:cNvSpPr txBox="1"/>
          <p:nvPr/>
        </p:nvSpPr>
        <p:spPr>
          <a:xfrm>
            <a:off x="9126215" y="3367620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</p:spTree>
    <p:extLst>
      <p:ext uri="{BB962C8B-B14F-4D97-AF65-F5344CB8AC3E}">
        <p14:creationId xmlns:p14="http://schemas.microsoft.com/office/powerpoint/2010/main" val="4222235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B0502-943A-52F5-F7F6-A30685023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Training der beiden Modelle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9A79A-A003-11BC-1780-107B1735EE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CH" dirty="0"/>
              <a:t>Datensatz: flickr8k</a:t>
            </a:r>
          </a:p>
          <a:p>
            <a:pPr marL="0" indent="0">
              <a:buNone/>
            </a:pPr>
            <a:endParaRPr lang="en-CH" dirty="0"/>
          </a:p>
          <a:p>
            <a:pPr marL="0" indent="0">
              <a:buNone/>
            </a:pPr>
            <a:r>
              <a:rPr lang="en-CH" dirty="0"/>
              <a:t>ResNeXt  verwendet Bilder in der Grösse (3, 224, 224) und </a:t>
            </a:r>
            <a:br>
              <a:rPr lang="en-CH" dirty="0"/>
            </a:br>
            <a:r>
              <a:rPr lang="en-CH" dirty="0"/>
              <a:t>(3, 112, 122).</a:t>
            </a:r>
          </a:p>
          <a:p>
            <a:pPr marL="0" indent="0">
              <a:buNone/>
            </a:pPr>
            <a:r>
              <a:rPr lang="en-CH" dirty="0"/>
              <a:t>ConvNeXt verwendet Bilder in der Grösse (3, 112, 122). </a:t>
            </a:r>
          </a:p>
          <a:p>
            <a:pPr marL="0" indent="0">
              <a:buNone/>
            </a:pPr>
            <a:endParaRPr lang="en-CH" dirty="0"/>
          </a:p>
          <a:p>
            <a:pPr marL="0" indent="0">
              <a:buNone/>
            </a:pPr>
            <a:r>
              <a:rPr lang="en-CH" dirty="0"/>
              <a:t>Train / Testsplit: 	85%, 15%</a:t>
            </a:r>
          </a:p>
        </p:txBody>
      </p:sp>
    </p:spTree>
    <p:extLst>
      <p:ext uri="{BB962C8B-B14F-4D97-AF65-F5344CB8AC3E}">
        <p14:creationId xmlns:p14="http://schemas.microsoft.com/office/powerpoint/2010/main" val="3121268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1B47E-5C74-AD08-58F6-5A9BA256C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Performance auf flickr8k Set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8AE4C02-9FAD-B842-C08D-2E2E0F2AD9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2034429"/>
              </p:ext>
            </p:extLst>
          </p:nvPr>
        </p:nvGraphicFramePr>
        <p:xfrm>
          <a:off x="838200" y="1825625"/>
          <a:ext cx="1051559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3420347311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691419909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4681604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Modelle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BLEU-4 Score (Train)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BLEU-4 Score (Test)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6491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ResNeXt (3, 224, 224)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18.08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18.17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8079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ResNeXt (3, 112, 112)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1.79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71216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ConvNeXt (3, 112, 112)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1.34</a:t>
                      </a:r>
                      <a:endParaRPr lang="en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1.25</a:t>
                      </a:r>
                      <a:endParaRPr lang="en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81547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Scores </a:t>
                      </a:r>
                      <a:r>
                        <a:rPr lang="en-CH" i="1" dirty="0"/>
                        <a:t>Show and Tell</a:t>
                      </a:r>
                      <a:r>
                        <a:rPr lang="en-CH" i="0" dirty="0"/>
                        <a:t> Paper</a:t>
                      </a:r>
                      <a:endParaRPr lang="en-CH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CH" dirty="0"/>
                        <a:t>21.3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6481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1704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9166C-320F-9A79-DB63-7806DD313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Beispiele Testdatensatz ResNeXt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E977B4-BA2C-DB77-BB8B-A68D710CF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50471"/>
            <a:ext cx="4728403" cy="50826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87269F-379B-4147-927F-20B9A456A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916" y="1550471"/>
            <a:ext cx="4728404" cy="5082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334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B067D-F5BE-4E03-9A39-17350E9BF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Beispiele Testdatensatz RexNeXt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BA3ECE-09B9-C2B9-A2D3-D1E0A75D4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20709"/>
            <a:ext cx="4429354" cy="47611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EE6C2F-A2B3-511E-3DAC-E8E7AB01F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5804" y="1620709"/>
            <a:ext cx="4429354" cy="476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2308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3ED81-3B01-8FE5-9886-81993A535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Mögliche Verbesserungen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FA7F2-1607-0606-87C1-9518CDD5A9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Weitere LSTM Layer</a:t>
            </a:r>
          </a:p>
          <a:p>
            <a:r>
              <a:rPr lang="en-CH" dirty="0"/>
              <a:t>Verwendung eines Transformers</a:t>
            </a:r>
          </a:p>
          <a:p>
            <a:r>
              <a:rPr lang="en-CH" dirty="0"/>
              <a:t>Mehr Bilddaten (flickr100k, MS COCO)</a:t>
            </a:r>
          </a:p>
          <a:p>
            <a:pPr marL="0" indent="0">
              <a:buNone/>
            </a:pP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657528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F94AE0-6035-0604-AB1D-8CA41347BE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74" r="3244" b="1207"/>
          <a:stretch/>
        </p:blipFill>
        <p:spPr>
          <a:xfrm rot="16200000">
            <a:off x="3307979" y="-519954"/>
            <a:ext cx="5549152" cy="7915833"/>
          </a:xfrm>
        </p:spPr>
      </p:pic>
    </p:spTree>
    <p:extLst>
      <p:ext uri="{BB962C8B-B14F-4D97-AF65-F5344CB8AC3E}">
        <p14:creationId xmlns:p14="http://schemas.microsoft.com/office/powerpoint/2010/main" val="4196335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34D0F-A2F6-97D9-5E12-3954DC1F8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Übersicht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A8E10-6E12-05F1-ABFA-2AE4CA023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Modellstrukturen &amp; Funktionsweise</a:t>
            </a:r>
          </a:p>
          <a:p>
            <a:r>
              <a:rPr lang="en-CH" dirty="0"/>
              <a:t>Training</a:t>
            </a:r>
          </a:p>
          <a:p>
            <a:r>
              <a:rPr lang="en-CH" dirty="0"/>
              <a:t>Resultate</a:t>
            </a:r>
          </a:p>
          <a:p>
            <a:endParaRPr lang="en-CH" dirty="0"/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671524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35C67-0DB7-D04E-1945-1234B2DF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Allgemeine Modellstruktur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D8FD155-7BE7-6FFD-5C91-1C719B3EEE59}"/>
              </a:ext>
            </a:extLst>
          </p:cNvPr>
          <p:cNvGrpSpPr/>
          <p:nvPr/>
        </p:nvGrpSpPr>
        <p:grpSpPr>
          <a:xfrm>
            <a:off x="987962" y="2428750"/>
            <a:ext cx="10216076" cy="2000499"/>
            <a:chOff x="838200" y="1437709"/>
            <a:chExt cx="10216076" cy="200049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FBAC6C4-19AB-3729-88C7-DD4EF479F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1690688"/>
              <a:ext cx="2207394" cy="174752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96F61AB-B82F-81E7-F099-BB98F366A3BB}"/>
                </a:ext>
              </a:extLst>
            </p:cNvPr>
            <p:cNvSpPr/>
            <p:nvPr/>
          </p:nvSpPr>
          <p:spPr>
            <a:xfrm>
              <a:off x="2375338" y="1923393"/>
              <a:ext cx="525517" cy="48347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A6750D7-6A02-B150-4006-2A7B7C33DE18}"/>
                </a:ext>
              </a:extLst>
            </p:cNvPr>
            <p:cNvSpPr/>
            <p:nvPr/>
          </p:nvSpPr>
          <p:spPr>
            <a:xfrm>
              <a:off x="3715408" y="1681480"/>
              <a:ext cx="268014" cy="17475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28D4C95-30C1-B8B4-E993-CA18B3CAEDB7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1923393"/>
              <a:ext cx="814553" cy="631847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5EFD6D7-DE7E-60B4-60CF-6CF28D7722E4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2406869"/>
              <a:ext cx="814553" cy="14837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5CE8A63-8BAC-97C7-2AED-209EAD728CA2}"/>
                </a:ext>
              </a:extLst>
            </p:cNvPr>
            <p:cNvSpPr/>
            <p:nvPr/>
          </p:nvSpPr>
          <p:spPr>
            <a:xfrm>
              <a:off x="5418063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A4524A9-3B67-BD28-3549-693A2B2834B6}"/>
                </a:ext>
              </a:extLst>
            </p:cNvPr>
            <p:cNvSpPr/>
            <p:nvPr/>
          </p:nvSpPr>
          <p:spPr>
            <a:xfrm>
              <a:off x="6680597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CFBEC81-99C0-02A2-6956-A4B7B4E1D24A}"/>
                </a:ext>
              </a:extLst>
            </p:cNvPr>
            <p:cNvSpPr/>
            <p:nvPr/>
          </p:nvSpPr>
          <p:spPr>
            <a:xfrm>
              <a:off x="7848580" y="2209745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2B23EBA-1B04-993B-E9C0-00F16517B22C}"/>
                </a:ext>
              </a:extLst>
            </p:cNvPr>
            <p:cNvSpPr/>
            <p:nvPr/>
          </p:nvSpPr>
          <p:spPr>
            <a:xfrm>
              <a:off x="9016563" y="2195240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9" name="Curved Connector 18">
              <a:extLst>
                <a:ext uri="{FF2B5EF4-FFF2-40B4-BE49-F238E27FC236}">
                  <a16:creationId xmlns:a16="http://schemas.microsoft.com/office/drawing/2014/main" id="{3007EDFE-1F3C-D56B-CBB6-10CABCD32632}"/>
                </a:ext>
              </a:extLst>
            </p:cNvPr>
            <p:cNvCxnSpPr>
              <a:stCxn id="9" idx="3"/>
              <a:endCxn id="14" idx="2"/>
            </p:cNvCxnSpPr>
            <p:nvPr/>
          </p:nvCxnSpPr>
          <p:spPr>
            <a:xfrm>
              <a:off x="3983422" y="2555240"/>
              <a:ext cx="1794641" cy="369208"/>
            </a:xfrm>
            <a:prstGeom prst="curvedConnector4">
              <a:avLst>
                <a:gd name="adj1" fmla="val 44655"/>
                <a:gd name="adj2" fmla="val 29001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BC9692-6A03-0EBF-64B3-76AF3A5A7AFF}"/>
                </a:ext>
              </a:extLst>
            </p:cNvPr>
            <p:cNvSpPr txBox="1"/>
            <p:nvPr/>
          </p:nvSpPr>
          <p:spPr>
            <a:xfrm>
              <a:off x="53103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&lt;SOS&gt;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FF3C4114-1FA5-C702-3DE3-9232278C8169}"/>
                </a:ext>
              </a:extLst>
            </p:cNvPr>
            <p:cNvCxnSpPr>
              <a:stCxn id="14" idx="0"/>
              <a:endCxn id="23" idx="2"/>
            </p:cNvCxnSpPr>
            <p:nvPr/>
          </p:nvCxnSpPr>
          <p:spPr>
            <a:xfrm flipV="1">
              <a:off x="5778063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urved Connector 25">
              <a:extLst>
                <a:ext uri="{FF2B5EF4-FFF2-40B4-BE49-F238E27FC236}">
                  <a16:creationId xmlns:a16="http://schemas.microsoft.com/office/drawing/2014/main" id="{54EB66CE-DD1C-663E-6FFB-D8D70B4D2148}"/>
                </a:ext>
              </a:extLst>
            </p:cNvPr>
            <p:cNvCxnSpPr>
              <a:cxnSpLocks/>
              <a:stCxn id="23" idx="3"/>
              <a:endCxn id="15" idx="2"/>
            </p:cNvCxnSpPr>
            <p:nvPr/>
          </p:nvCxnSpPr>
          <p:spPr>
            <a:xfrm>
              <a:off x="6245773" y="1622375"/>
              <a:ext cx="794824" cy="1302073"/>
            </a:xfrm>
            <a:prstGeom prst="curvedConnector4">
              <a:avLst>
                <a:gd name="adj1" fmla="val 27353"/>
                <a:gd name="adj2" fmla="val 156303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AA1838-0FE6-4FE9-5F73-CD562D387A6A}"/>
                </a:ext>
              </a:extLst>
            </p:cNvPr>
            <p:cNvSpPr txBox="1"/>
            <p:nvPr/>
          </p:nvSpPr>
          <p:spPr>
            <a:xfrm>
              <a:off x="6572886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Two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E3DF143-A85A-51DF-CC6F-1F6A0CF41C36}"/>
                </a:ext>
              </a:extLst>
            </p:cNvPr>
            <p:cNvSpPr txBox="1"/>
            <p:nvPr/>
          </p:nvSpPr>
          <p:spPr>
            <a:xfrm>
              <a:off x="7740869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dogs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DBAF056-7214-124F-4568-8B6C5F01FC19}"/>
                </a:ext>
              </a:extLst>
            </p:cNvPr>
            <p:cNvSpPr txBox="1"/>
            <p:nvPr/>
          </p:nvSpPr>
          <p:spPr>
            <a:xfrm>
              <a:off x="89088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are</a:t>
              </a:r>
            </a:p>
          </p:txBody>
        </p: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56A7E8FA-2F32-0BAB-77AE-DD5FC6808733}"/>
                </a:ext>
              </a:extLst>
            </p:cNvPr>
            <p:cNvCxnSpPr>
              <a:cxnSpLocks/>
              <a:stCxn id="30" idx="3"/>
              <a:endCxn id="16" idx="2"/>
            </p:cNvCxnSpPr>
            <p:nvPr/>
          </p:nvCxnSpPr>
          <p:spPr>
            <a:xfrm>
              <a:off x="7508307" y="1622375"/>
              <a:ext cx="700273" cy="1307370"/>
            </a:xfrm>
            <a:prstGeom prst="curvedConnector4">
              <a:avLst>
                <a:gd name="adj1" fmla="val 24296"/>
                <a:gd name="adj2" fmla="val 154466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E1789F17-6CB8-2CEA-EAF3-B0B9ADFEF4DB}"/>
                </a:ext>
              </a:extLst>
            </p:cNvPr>
            <p:cNvCxnSpPr>
              <a:cxnSpLocks/>
              <a:stCxn id="31" idx="3"/>
              <a:endCxn id="17" idx="2"/>
            </p:cNvCxnSpPr>
            <p:nvPr/>
          </p:nvCxnSpPr>
          <p:spPr>
            <a:xfrm>
              <a:off x="8676290" y="162237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1710D49-681C-18A7-500C-183E9D7853EC}"/>
                </a:ext>
              </a:extLst>
            </p:cNvPr>
            <p:cNvCxnSpPr>
              <a:cxnSpLocks/>
              <a:stCxn id="15" idx="0"/>
              <a:endCxn id="30" idx="2"/>
            </p:cNvCxnSpPr>
            <p:nvPr/>
          </p:nvCxnSpPr>
          <p:spPr>
            <a:xfrm flipV="1">
              <a:off x="7040597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3C944BB-089B-57B4-CD43-71CA3507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8579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D582338-213C-5710-9AE0-2CA55C1C79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81817" y="1797833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768C898F-21E8-A40D-BB9F-E88065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9844273" y="159835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3ECFE67-2146-ECA4-5B5D-9266A5FC5EDB}"/>
                </a:ext>
              </a:extLst>
            </p:cNvPr>
            <p:cNvSpPr txBox="1"/>
            <p:nvPr/>
          </p:nvSpPr>
          <p:spPr>
            <a:xfrm>
              <a:off x="10118855" y="2379782"/>
              <a:ext cx="935421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…</a:t>
              </a: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F217700-5D6B-7713-8182-177BDDBE4CAC}"/>
              </a:ext>
            </a:extLst>
          </p:cNvPr>
          <p:cNvSpPr txBox="1"/>
          <p:nvPr/>
        </p:nvSpPr>
        <p:spPr>
          <a:xfrm>
            <a:off x="987962" y="4810867"/>
            <a:ext cx="23753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Convolutional Neural Network für Feature Extraktion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D7D8DF5-DF58-73EC-0176-AF72234AA6D7}"/>
              </a:ext>
            </a:extLst>
          </p:cNvPr>
          <p:cNvSpPr txBox="1"/>
          <p:nvPr/>
        </p:nvSpPr>
        <p:spPr>
          <a:xfrm>
            <a:off x="3626059" y="4795113"/>
            <a:ext cx="1248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Feature Vektor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FDF3E0-E501-783F-FE16-2C36592ED71F}"/>
              </a:ext>
            </a:extLst>
          </p:cNvPr>
          <p:cNvSpPr txBox="1"/>
          <p:nvPr/>
        </p:nvSpPr>
        <p:spPr>
          <a:xfrm>
            <a:off x="10268617" y="2426112"/>
            <a:ext cx="93542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CH" dirty="0"/>
              <a:t>&lt;EOS&gt;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8A28989-A3D7-1857-9499-C5D5E1BE0571}"/>
              </a:ext>
            </a:extLst>
          </p:cNvPr>
          <p:cNvSpPr txBox="1"/>
          <p:nvPr/>
        </p:nvSpPr>
        <p:spPr>
          <a:xfrm>
            <a:off x="5567825" y="4795113"/>
            <a:ext cx="2681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Recurrent Neural Network für Bildbeschreibung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2256B8C-FE07-D498-C658-FC2FC0AF7C01}"/>
              </a:ext>
            </a:extLst>
          </p:cNvPr>
          <p:cNvSpPr txBox="1"/>
          <p:nvPr/>
        </p:nvSpPr>
        <p:spPr>
          <a:xfrm>
            <a:off x="5533466" y="338015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247C379-70C6-8C46-4D2B-49A9A9D82CBC}"/>
              </a:ext>
            </a:extLst>
          </p:cNvPr>
          <p:cNvSpPr txBox="1"/>
          <p:nvPr/>
        </p:nvSpPr>
        <p:spPr>
          <a:xfrm>
            <a:off x="6799701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60A7027-8226-A9EC-C980-08236F7AB93C}"/>
              </a:ext>
            </a:extLst>
          </p:cNvPr>
          <p:cNvSpPr txBox="1"/>
          <p:nvPr/>
        </p:nvSpPr>
        <p:spPr>
          <a:xfrm>
            <a:off x="7958232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DCF1245-984C-E5DD-3ECB-2FC19A1CE001}"/>
              </a:ext>
            </a:extLst>
          </p:cNvPr>
          <p:cNvSpPr txBox="1"/>
          <p:nvPr/>
        </p:nvSpPr>
        <p:spPr>
          <a:xfrm>
            <a:off x="9126215" y="3367620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</p:spTree>
    <p:extLst>
      <p:ext uri="{BB962C8B-B14F-4D97-AF65-F5344CB8AC3E}">
        <p14:creationId xmlns:p14="http://schemas.microsoft.com/office/powerpoint/2010/main" val="218026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BC91E-E9BD-1544-0156-E8F5B8891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Transformation Wort zu Vektor (GloVe)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B4D22C-4CD3-337C-A008-2F0AF32B1A8B}"/>
              </a:ext>
            </a:extLst>
          </p:cNvPr>
          <p:cNvSpPr txBox="1"/>
          <p:nvPr/>
        </p:nvSpPr>
        <p:spPr>
          <a:xfrm>
            <a:off x="983411" y="1768415"/>
            <a:ext cx="47186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1. Berechnung der Wahrscheinlichkeit eines Wortpaares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43A795-C8A1-0C66-8139-3593A82DA90C}"/>
              </a:ext>
            </a:extLst>
          </p:cNvPr>
          <p:cNvSpPr txBox="1"/>
          <p:nvPr/>
        </p:nvSpPr>
        <p:spPr>
          <a:xfrm>
            <a:off x="983411" y="2794959"/>
            <a:ext cx="42183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i="1" dirty="0"/>
              <a:t>Two dogs are playing in the grass. </a:t>
            </a:r>
          </a:p>
          <a:p>
            <a:endParaRPr lang="en-CH" i="1" dirty="0"/>
          </a:p>
          <a:p>
            <a:r>
              <a:rPr lang="en-CH" i="1" dirty="0"/>
              <a:t>Two dogs are wrestling in the grass.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FFE940-2AF4-0526-FDA8-2911B697532A}"/>
              </a:ext>
            </a:extLst>
          </p:cNvPr>
          <p:cNvSpPr txBox="1"/>
          <p:nvPr/>
        </p:nvSpPr>
        <p:spPr>
          <a:xfrm>
            <a:off x="6096000" y="2795263"/>
            <a:ext cx="27259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P(two, dogs) = 1</a:t>
            </a:r>
          </a:p>
          <a:p>
            <a:endParaRPr lang="en-CH" dirty="0"/>
          </a:p>
          <a:p>
            <a:r>
              <a:rPr lang="en-CH" dirty="0"/>
              <a:t>P(are, playing) = 0.5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AD0214-422D-AF1D-1B0A-819D0893CC6B}"/>
              </a:ext>
            </a:extLst>
          </p:cNvPr>
          <p:cNvSpPr txBox="1"/>
          <p:nvPr/>
        </p:nvSpPr>
        <p:spPr>
          <a:xfrm>
            <a:off x="983410" y="4098502"/>
            <a:ext cx="10370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2. Aufstellung der Embedding Matrix (Vektor Dimension x Vokabulargrösse), wird zufällig initialisiert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B27865-AA1D-63F0-C33C-A4FB7B8F8F62}"/>
              </a:ext>
            </a:extLst>
          </p:cNvPr>
          <p:cNvSpPr txBox="1"/>
          <p:nvPr/>
        </p:nvSpPr>
        <p:spPr>
          <a:xfrm>
            <a:off x="983410" y="5032713"/>
            <a:ext cx="103703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3. Unsupervised Training mit Gradient Descent. Das Ziel ist, dass das Kreuzprodukt zweier Vektoren der Wahrscheinlichkeit eines Wortpaares entspricht. Dadurch wird in den Wortembeddings Informationen über die Bedeutung eines Wortes abgespeichert. </a:t>
            </a:r>
          </a:p>
        </p:txBody>
      </p:sp>
    </p:spTree>
    <p:extLst>
      <p:ext uri="{BB962C8B-B14F-4D97-AF65-F5344CB8AC3E}">
        <p14:creationId xmlns:p14="http://schemas.microsoft.com/office/powerpoint/2010/main" val="2931910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1730A-1918-BBE3-C700-82B5B4E37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Detaillierter Ablauf bei einer LSTM-Zelle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DDD614-BCED-B0EB-9A02-08964268B847}"/>
              </a:ext>
            </a:extLst>
          </p:cNvPr>
          <p:cNvSpPr txBox="1"/>
          <p:nvPr/>
        </p:nvSpPr>
        <p:spPr>
          <a:xfrm>
            <a:off x="3653765" y="4997258"/>
            <a:ext cx="870914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LSTM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9AC288-2D32-CE35-48FA-228438AB3025}"/>
              </a:ext>
            </a:extLst>
          </p:cNvPr>
          <p:cNvSpPr txBox="1"/>
          <p:nvPr/>
        </p:nvSpPr>
        <p:spPr>
          <a:xfrm>
            <a:off x="2807937" y="6053002"/>
            <a:ext cx="2568322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Wortembedding (1 x 300)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7DCC1D-E691-C9E0-1740-13687D8976AA}"/>
              </a:ext>
            </a:extLst>
          </p:cNvPr>
          <p:cNvSpPr txBox="1"/>
          <p:nvPr/>
        </p:nvSpPr>
        <p:spPr>
          <a:xfrm>
            <a:off x="2805062" y="3975763"/>
            <a:ext cx="2568322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Wortembedding (1 x 300)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AFE416-3CC0-2845-C65B-3FD4A51ED49D}"/>
              </a:ext>
            </a:extLst>
          </p:cNvPr>
          <p:cNvSpPr txBox="1"/>
          <p:nvPr/>
        </p:nvSpPr>
        <p:spPr>
          <a:xfrm>
            <a:off x="2805062" y="3158379"/>
            <a:ext cx="2568322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Linear Layer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A46EDE-65C9-84BB-42FA-C1C69C393450}"/>
              </a:ext>
            </a:extLst>
          </p:cNvPr>
          <p:cNvSpPr txBox="1"/>
          <p:nvPr/>
        </p:nvSpPr>
        <p:spPr>
          <a:xfrm>
            <a:off x="2805062" y="2381935"/>
            <a:ext cx="2568322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SoftMax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39A3B3-8B9E-5C26-0A0E-67471428A0C7}"/>
              </a:ext>
            </a:extLst>
          </p:cNvPr>
          <p:cNvSpPr txBox="1"/>
          <p:nvPr/>
        </p:nvSpPr>
        <p:spPr>
          <a:xfrm>
            <a:off x="2805062" y="1769530"/>
            <a:ext cx="2568322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One-Hot Vector (Wortindex)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28EDA22-6FC9-9B55-06DE-896C6A089A64}"/>
              </a:ext>
            </a:extLst>
          </p:cNvPr>
          <p:cNvSpPr txBox="1"/>
          <p:nvPr/>
        </p:nvSpPr>
        <p:spPr>
          <a:xfrm>
            <a:off x="9717519" y="5017453"/>
            <a:ext cx="870914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LSTM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832781-A3FC-35B3-CAAC-B8B199DFBF2F}"/>
              </a:ext>
            </a:extLst>
          </p:cNvPr>
          <p:cNvSpPr txBox="1"/>
          <p:nvPr/>
        </p:nvSpPr>
        <p:spPr>
          <a:xfrm>
            <a:off x="8877117" y="6053509"/>
            <a:ext cx="2568322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Wortembedding (1 x 300)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19E18C0-1AFA-0080-97AE-330C7D35A994}"/>
              </a:ext>
            </a:extLst>
          </p:cNvPr>
          <p:cNvSpPr txBox="1"/>
          <p:nvPr/>
        </p:nvSpPr>
        <p:spPr>
          <a:xfrm>
            <a:off x="8874242" y="3976270"/>
            <a:ext cx="2568322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Wortembedding (1 x 300)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6A56132-98E7-89C5-C561-FFD3B7775EAF}"/>
              </a:ext>
            </a:extLst>
          </p:cNvPr>
          <p:cNvCxnSpPr>
            <a:stCxn id="12" idx="0"/>
            <a:endCxn id="11" idx="2"/>
          </p:cNvCxnSpPr>
          <p:nvPr/>
        </p:nvCxnSpPr>
        <p:spPr>
          <a:xfrm flipH="1" flipV="1">
            <a:off x="4089222" y="5274257"/>
            <a:ext cx="2876" cy="7787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791ED9B-4336-5F2A-24A9-7E447431A456}"/>
              </a:ext>
            </a:extLst>
          </p:cNvPr>
          <p:cNvCxnSpPr>
            <a:stCxn id="11" idx="0"/>
            <a:endCxn id="13" idx="2"/>
          </p:cNvCxnSpPr>
          <p:nvPr/>
        </p:nvCxnSpPr>
        <p:spPr>
          <a:xfrm flipV="1">
            <a:off x="4089222" y="4252762"/>
            <a:ext cx="1" cy="74449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96CADC4-39B8-C3E7-DE4E-F7E185372751}"/>
              </a:ext>
            </a:extLst>
          </p:cNvPr>
          <p:cNvCxnSpPr>
            <a:stCxn id="13" idx="0"/>
            <a:endCxn id="14" idx="2"/>
          </p:cNvCxnSpPr>
          <p:nvPr/>
        </p:nvCxnSpPr>
        <p:spPr>
          <a:xfrm flipV="1">
            <a:off x="4089223" y="3435378"/>
            <a:ext cx="0" cy="54038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5279CB3-CCBC-3873-82C3-5390C9BF1C7C}"/>
              </a:ext>
            </a:extLst>
          </p:cNvPr>
          <p:cNvCxnSpPr>
            <a:stCxn id="14" idx="0"/>
            <a:endCxn id="15" idx="2"/>
          </p:cNvCxnSpPr>
          <p:nvPr/>
        </p:nvCxnSpPr>
        <p:spPr>
          <a:xfrm flipV="1">
            <a:off x="4089223" y="2658934"/>
            <a:ext cx="0" cy="4994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E9D37E0-E0B8-D35D-E60D-4504D446FB6C}"/>
              </a:ext>
            </a:extLst>
          </p:cNvPr>
          <p:cNvCxnSpPr>
            <a:cxnSpLocks/>
            <a:stCxn id="15" idx="0"/>
            <a:endCxn id="16" idx="2"/>
          </p:cNvCxnSpPr>
          <p:nvPr/>
        </p:nvCxnSpPr>
        <p:spPr>
          <a:xfrm flipV="1">
            <a:off x="4089223" y="2046529"/>
            <a:ext cx="0" cy="33540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56992E1-1A42-E289-6E40-3950946DEC9C}"/>
              </a:ext>
            </a:extLst>
          </p:cNvPr>
          <p:cNvCxnSpPr>
            <a:stCxn id="18" idx="0"/>
            <a:endCxn id="17" idx="2"/>
          </p:cNvCxnSpPr>
          <p:nvPr/>
        </p:nvCxnSpPr>
        <p:spPr>
          <a:xfrm flipH="1" flipV="1">
            <a:off x="10152976" y="5294452"/>
            <a:ext cx="8302" cy="75905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F06541E-4505-F690-D054-2466EE616C91}"/>
              </a:ext>
            </a:extLst>
          </p:cNvPr>
          <p:cNvCxnSpPr>
            <a:stCxn id="17" idx="0"/>
            <a:endCxn id="19" idx="2"/>
          </p:cNvCxnSpPr>
          <p:nvPr/>
        </p:nvCxnSpPr>
        <p:spPr>
          <a:xfrm flipV="1">
            <a:off x="10152976" y="4253269"/>
            <a:ext cx="5427" cy="76418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AF37696-E401-F7E0-6E7D-9ECF9CC711F0}"/>
              </a:ext>
            </a:extLst>
          </p:cNvPr>
          <p:cNvGrpSpPr/>
          <p:nvPr/>
        </p:nvGrpSpPr>
        <p:grpSpPr>
          <a:xfrm>
            <a:off x="167336" y="3466502"/>
            <a:ext cx="2302117" cy="1800000"/>
            <a:chOff x="152941" y="4081586"/>
            <a:chExt cx="2854800" cy="2367141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D7088BE-67E4-6453-804C-C583D1E544C9}"/>
                </a:ext>
              </a:extLst>
            </p:cNvPr>
            <p:cNvSpPr txBox="1"/>
            <p:nvPr/>
          </p:nvSpPr>
          <p:spPr>
            <a:xfrm>
              <a:off x="262216" y="4562498"/>
              <a:ext cx="2518929" cy="461665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1200" dirty="0"/>
                <a:t>One-Hot Vector </a:t>
              </a:r>
              <a:br>
                <a:rPr lang="en-CH" sz="1200" dirty="0"/>
              </a:br>
              <a:r>
                <a:rPr lang="en-CH" sz="1200" dirty="0"/>
                <a:t>(1 x Vokabulargrösse)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0F5B708-A127-C12C-2B83-314C06B5E7EF}"/>
                </a:ext>
              </a:extLst>
            </p:cNvPr>
            <p:cNvSpPr txBox="1"/>
            <p:nvPr/>
          </p:nvSpPr>
          <p:spPr>
            <a:xfrm>
              <a:off x="262216" y="5419707"/>
              <a:ext cx="2518929" cy="276999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1200" dirty="0"/>
                <a:t>Embeddingmatrix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BE01354-8C71-029E-33B3-502E59AF397C}"/>
                </a:ext>
              </a:extLst>
            </p:cNvPr>
            <p:cNvSpPr txBox="1"/>
            <p:nvPr/>
          </p:nvSpPr>
          <p:spPr>
            <a:xfrm>
              <a:off x="152941" y="4081586"/>
              <a:ext cx="2854800" cy="236714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CH" sz="1200" dirty="0"/>
                <a:t>Kreuzprodukt</a:t>
              </a:r>
            </a:p>
          </p:txBody>
        </p:sp>
      </p:grp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90351867-04EB-FE84-DA36-0FEC944D2C6A}"/>
              </a:ext>
            </a:extLst>
          </p:cNvPr>
          <p:cNvCxnSpPr>
            <a:cxnSpLocks/>
            <a:stCxn id="38" idx="2"/>
            <a:endCxn id="12" idx="1"/>
          </p:cNvCxnSpPr>
          <p:nvPr/>
        </p:nvCxnSpPr>
        <p:spPr>
          <a:xfrm rot="16200000" flipH="1">
            <a:off x="1600666" y="4984231"/>
            <a:ext cx="925000" cy="1489542"/>
          </a:xfrm>
          <a:prstGeom prst="curvedConnector2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B9BC169-5B21-312A-BD9B-F8CE382F9015}"/>
              </a:ext>
            </a:extLst>
          </p:cNvPr>
          <p:cNvGrpSpPr/>
          <p:nvPr/>
        </p:nvGrpSpPr>
        <p:grpSpPr>
          <a:xfrm>
            <a:off x="6053789" y="3429000"/>
            <a:ext cx="2302117" cy="1800000"/>
            <a:chOff x="152941" y="4081586"/>
            <a:chExt cx="2854800" cy="2367141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11EFCC6-8371-F1BE-7901-9CA72ED7F310}"/>
                </a:ext>
              </a:extLst>
            </p:cNvPr>
            <p:cNvSpPr txBox="1"/>
            <p:nvPr/>
          </p:nvSpPr>
          <p:spPr>
            <a:xfrm>
              <a:off x="262216" y="4562498"/>
              <a:ext cx="2518929" cy="461665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1200" dirty="0"/>
                <a:t>One-Hot Vector </a:t>
              </a:r>
              <a:br>
                <a:rPr lang="en-CH" sz="1200" dirty="0"/>
              </a:br>
              <a:r>
                <a:rPr lang="en-CH" sz="1200" dirty="0"/>
                <a:t>(1 x Vokabulargrösse)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96328390-4821-0788-A132-F7A7B6D53AB4}"/>
                </a:ext>
              </a:extLst>
            </p:cNvPr>
            <p:cNvSpPr txBox="1"/>
            <p:nvPr/>
          </p:nvSpPr>
          <p:spPr>
            <a:xfrm>
              <a:off x="262216" y="5419707"/>
              <a:ext cx="2518929" cy="276999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1200" dirty="0"/>
                <a:t>Embeddingmatrix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B39BCB21-5178-83B0-8BC5-44C4464225CF}"/>
                </a:ext>
              </a:extLst>
            </p:cNvPr>
            <p:cNvSpPr txBox="1"/>
            <p:nvPr/>
          </p:nvSpPr>
          <p:spPr>
            <a:xfrm>
              <a:off x="152941" y="4081586"/>
              <a:ext cx="2854800" cy="236714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CH" sz="1200" dirty="0"/>
                <a:t>Kreuzprodukt</a:t>
              </a:r>
            </a:p>
          </p:txBody>
        </p:sp>
      </p:grp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0BFA8AF4-DADD-C1DD-3DD8-3371920C7548}"/>
              </a:ext>
            </a:extLst>
          </p:cNvPr>
          <p:cNvCxnSpPr>
            <a:cxnSpLocks/>
            <a:stCxn id="16" idx="0"/>
            <a:endCxn id="51" idx="0"/>
          </p:cNvCxnSpPr>
          <p:nvPr/>
        </p:nvCxnSpPr>
        <p:spPr>
          <a:xfrm rot="16200000" flipH="1">
            <a:off x="4817300" y="1041453"/>
            <a:ext cx="1659470" cy="3115625"/>
          </a:xfrm>
          <a:prstGeom prst="curvedConnector3">
            <a:avLst>
              <a:gd name="adj1" fmla="val -13775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Curved Connector 54">
            <a:extLst>
              <a:ext uri="{FF2B5EF4-FFF2-40B4-BE49-F238E27FC236}">
                <a16:creationId xmlns:a16="http://schemas.microsoft.com/office/drawing/2014/main" id="{1F647F8A-0F69-DC1A-843D-69455801BD86}"/>
              </a:ext>
            </a:extLst>
          </p:cNvPr>
          <p:cNvCxnSpPr>
            <a:stCxn id="51" idx="2"/>
            <a:endCxn id="18" idx="1"/>
          </p:cNvCxnSpPr>
          <p:nvPr/>
        </p:nvCxnSpPr>
        <p:spPr>
          <a:xfrm rot="16200000" flipH="1">
            <a:off x="7559478" y="4874369"/>
            <a:ext cx="963009" cy="1672269"/>
          </a:xfrm>
          <a:prstGeom prst="curvedConnector2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0223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35C67-0DB7-D04E-1945-1234B2DF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Allgemeine Modellstruktur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D8FD155-7BE7-6FFD-5C91-1C719B3EEE59}"/>
              </a:ext>
            </a:extLst>
          </p:cNvPr>
          <p:cNvGrpSpPr/>
          <p:nvPr/>
        </p:nvGrpSpPr>
        <p:grpSpPr>
          <a:xfrm>
            <a:off x="987962" y="2428750"/>
            <a:ext cx="10216076" cy="2000499"/>
            <a:chOff x="838200" y="1437709"/>
            <a:chExt cx="10216076" cy="200049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FBAC6C4-19AB-3729-88C7-DD4EF479F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1690688"/>
              <a:ext cx="2207394" cy="174752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96F61AB-B82F-81E7-F099-BB98F366A3BB}"/>
                </a:ext>
              </a:extLst>
            </p:cNvPr>
            <p:cNvSpPr/>
            <p:nvPr/>
          </p:nvSpPr>
          <p:spPr>
            <a:xfrm>
              <a:off x="2375338" y="1923393"/>
              <a:ext cx="525517" cy="48347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A6750D7-6A02-B150-4006-2A7B7C33DE18}"/>
                </a:ext>
              </a:extLst>
            </p:cNvPr>
            <p:cNvSpPr/>
            <p:nvPr/>
          </p:nvSpPr>
          <p:spPr>
            <a:xfrm>
              <a:off x="3715408" y="1681480"/>
              <a:ext cx="268014" cy="17475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28D4C95-30C1-B8B4-E993-CA18B3CAEDB7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1923393"/>
              <a:ext cx="814553" cy="631847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5EFD6D7-DE7E-60B4-60CF-6CF28D7722E4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2406869"/>
              <a:ext cx="814553" cy="14837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5CE8A63-8BAC-97C7-2AED-209EAD728CA2}"/>
                </a:ext>
              </a:extLst>
            </p:cNvPr>
            <p:cNvSpPr/>
            <p:nvPr/>
          </p:nvSpPr>
          <p:spPr>
            <a:xfrm>
              <a:off x="5418063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A4524A9-3B67-BD28-3549-693A2B2834B6}"/>
                </a:ext>
              </a:extLst>
            </p:cNvPr>
            <p:cNvSpPr/>
            <p:nvPr/>
          </p:nvSpPr>
          <p:spPr>
            <a:xfrm>
              <a:off x="6680597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CFBEC81-99C0-02A2-6956-A4B7B4E1D24A}"/>
                </a:ext>
              </a:extLst>
            </p:cNvPr>
            <p:cNvSpPr/>
            <p:nvPr/>
          </p:nvSpPr>
          <p:spPr>
            <a:xfrm>
              <a:off x="7848580" y="2209745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2B23EBA-1B04-993B-E9C0-00F16517B22C}"/>
                </a:ext>
              </a:extLst>
            </p:cNvPr>
            <p:cNvSpPr/>
            <p:nvPr/>
          </p:nvSpPr>
          <p:spPr>
            <a:xfrm>
              <a:off x="9016563" y="2195240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9" name="Curved Connector 18">
              <a:extLst>
                <a:ext uri="{FF2B5EF4-FFF2-40B4-BE49-F238E27FC236}">
                  <a16:creationId xmlns:a16="http://schemas.microsoft.com/office/drawing/2014/main" id="{3007EDFE-1F3C-D56B-CBB6-10CABCD32632}"/>
                </a:ext>
              </a:extLst>
            </p:cNvPr>
            <p:cNvCxnSpPr>
              <a:stCxn id="9" idx="3"/>
              <a:endCxn id="14" idx="2"/>
            </p:cNvCxnSpPr>
            <p:nvPr/>
          </p:nvCxnSpPr>
          <p:spPr>
            <a:xfrm>
              <a:off x="3983422" y="2555240"/>
              <a:ext cx="1794641" cy="369208"/>
            </a:xfrm>
            <a:prstGeom prst="curvedConnector4">
              <a:avLst>
                <a:gd name="adj1" fmla="val 44655"/>
                <a:gd name="adj2" fmla="val 29001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BC9692-6A03-0EBF-64B3-76AF3A5A7AFF}"/>
                </a:ext>
              </a:extLst>
            </p:cNvPr>
            <p:cNvSpPr txBox="1"/>
            <p:nvPr/>
          </p:nvSpPr>
          <p:spPr>
            <a:xfrm>
              <a:off x="53103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&lt;SOS&gt;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FF3C4114-1FA5-C702-3DE3-9232278C8169}"/>
                </a:ext>
              </a:extLst>
            </p:cNvPr>
            <p:cNvCxnSpPr>
              <a:stCxn id="14" idx="0"/>
              <a:endCxn id="23" idx="2"/>
            </p:cNvCxnSpPr>
            <p:nvPr/>
          </p:nvCxnSpPr>
          <p:spPr>
            <a:xfrm flipV="1">
              <a:off x="5778063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urved Connector 25">
              <a:extLst>
                <a:ext uri="{FF2B5EF4-FFF2-40B4-BE49-F238E27FC236}">
                  <a16:creationId xmlns:a16="http://schemas.microsoft.com/office/drawing/2014/main" id="{54EB66CE-DD1C-663E-6FFB-D8D70B4D2148}"/>
                </a:ext>
              </a:extLst>
            </p:cNvPr>
            <p:cNvCxnSpPr>
              <a:cxnSpLocks/>
              <a:stCxn id="23" idx="3"/>
              <a:endCxn id="15" idx="2"/>
            </p:cNvCxnSpPr>
            <p:nvPr/>
          </p:nvCxnSpPr>
          <p:spPr>
            <a:xfrm>
              <a:off x="6245773" y="1622375"/>
              <a:ext cx="794824" cy="1302073"/>
            </a:xfrm>
            <a:prstGeom prst="curvedConnector4">
              <a:avLst>
                <a:gd name="adj1" fmla="val 27353"/>
                <a:gd name="adj2" fmla="val 156303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AA1838-0FE6-4FE9-5F73-CD562D387A6A}"/>
                </a:ext>
              </a:extLst>
            </p:cNvPr>
            <p:cNvSpPr txBox="1"/>
            <p:nvPr/>
          </p:nvSpPr>
          <p:spPr>
            <a:xfrm>
              <a:off x="6572886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Two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E3DF143-A85A-51DF-CC6F-1F6A0CF41C36}"/>
                </a:ext>
              </a:extLst>
            </p:cNvPr>
            <p:cNvSpPr txBox="1"/>
            <p:nvPr/>
          </p:nvSpPr>
          <p:spPr>
            <a:xfrm>
              <a:off x="7740869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dogs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DBAF056-7214-124F-4568-8B6C5F01FC19}"/>
                </a:ext>
              </a:extLst>
            </p:cNvPr>
            <p:cNvSpPr txBox="1"/>
            <p:nvPr/>
          </p:nvSpPr>
          <p:spPr>
            <a:xfrm>
              <a:off x="89088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are</a:t>
              </a:r>
            </a:p>
          </p:txBody>
        </p: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56A7E8FA-2F32-0BAB-77AE-DD5FC6808733}"/>
                </a:ext>
              </a:extLst>
            </p:cNvPr>
            <p:cNvCxnSpPr>
              <a:cxnSpLocks/>
              <a:stCxn id="30" idx="3"/>
              <a:endCxn id="16" idx="2"/>
            </p:cNvCxnSpPr>
            <p:nvPr/>
          </p:nvCxnSpPr>
          <p:spPr>
            <a:xfrm>
              <a:off x="7508307" y="1622375"/>
              <a:ext cx="700273" cy="1307370"/>
            </a:xfrm>
            <a:prstGeom prst="curvedConnector4">
              <a:avLst>
                <a:gd name="adj1" fmla="val 24296"/>
                <a:gd name="adj2" fmla="val 154466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E1789F17-6CB8-2CEA-EAF3-B0B9ADFEF4DB}"/>
                </a:ext>
              </a:extLst>
            </p:cNvPr>
            <p:cNvCxnSpPr>
              <a:cxnSpLocks/>
              <a:stCxn id="31" idx="3"/>
              <a:endCxn id="17" idx="2"/>
            </p:cNvCxnSpPr>
            <p:nvPr/>
          </p:nvCxnSpPr>
          <p:spPr>
            <a:xfrm>
              <a:off x="8676290" y="162237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1710D49-681C-18A7-500C-183E9D7853EC}"/>
                </a:ext>
              </a:extLst>
            </p:cNvPr>
            <p:cNvCxnSpPr>
              <a:cxnSpLocks/>
              <a:stCxn id="15" idx="0"/>
              <a:endCxn id="30" idx="2"/>
            </p:cNvCxnSpPr>
            <p:nvPr/>
          </p:nvCxnSpPr>
          <p:spPr>
            <a:xfrm flipV="1">
              <a:off x="7040597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3C944BB-089B-57B4-CD43-71CA3507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8579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D582338-213C-5710-9AE0-2CA55C1C79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81817" y="1797833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768C898F-21E8-A40D-BB9F-E88065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9844273" y="159835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3ECFE67-2146-ECA4-5B5D-9266A5FC5EDB}"/>
                </a:ext>
              </a:extLst>
            </p:cNvPr>
            <p:cNvSpPr txBox="1"/>
            <p:nvPr/>
          </p:nvSpPr>
          <p:spPr>
            <a:xfrm>
              <a:off x="10118855" y="2379782"/>
              <a:ext cx="935421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…</a:t>
              </a: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F217700-5D6B-7713-8182-177BDDBE4CAC}"/>
              </a:ext>
            </a:extLst>
          </p:cNvPr>
          <p:cNvSpPr txBox="1"/>
          <p:nvPr/>
        </p:nvSpPr>
        <p:spPr>
          <a:xfrm>
            <a:off x="987962" y="4810867"/>
            <a:ext cx="23753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Convolutional Neural Network für Feature Extraktion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D7D8DF5-DF58-73EC-0176-AF72234AA6D7}"/>
              </a:ext>
            </a:extLst>
          </p:cNvPr>
          <p:cNvSpPr txBox="1"/>
          <p:nvPr/>
        </p:nvSpPr>
        <p:spPr>
          <a:xfrm>
            <a:off x="3375115" y="4798908"/>
            <a:ext cx="1248124" cy="7386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CH" sz="1400" i="1" dirty="0"/>
              <a:t>Feature Vektor</a:t>
            </a:r>
          </a:p>
          <a:p>
            <a:pPr algn="ctr"/>
            <a:r>
              <a:rPr lang="en-CH" sz="1400" i="1" dirty="0"/>
              <a:t>(1 x 300)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FDF3E0-E501-783F-FE16-2C36592ED71F}"/>
              </a:ext>
            </a:extLst>
          </p:cNvPr>
          <p:cNvSpPr txBox="1"/>
          <p:nvPr/>
        </p:nvSpPr>
        <p:spPr>
          <a:xfrm>
            <a:off x="10268617" y="2426112"/>
            <a:ext cx="93542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CH" dirty="0"/>
              <a:t>&lt;EOS&gt;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8A28989-A3D7-1857-9499-C5D5E1BE0571}"/>
              </a:ext>
            </a:extLst>
          </p:cNvPr>
          <p:cNvSpPr txBox="1"/>
          <p:nvPr/>
        </p:nvSpPr>
        <p:spPr>
          <a:xfrm>
            <a:off x="5567825" y="4795113"/>
            <a:ext cx="2681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Recurrent Neural Network für Bildbeschreibung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2256B8C-FE07-D498-C658-FC2FC0AF7C01}"/>
              </a:ext>
            </a:extLst>
          </p:cNvPr>
          <p:cNvSpPr txBox="1"/>
          <p:nvPr/>
        </p:nvSpPr>
        <p:spPr>
          <a:xfrm>
            <a:off x="5533466" y="338015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247C379-70C6-8C46-4D2B-49A9A9D82CBC}"/>
              </a:ext>
            </a:extLst>
          </p:cNvPr>
          <p:cNvSpPr txBox="1"/>
          <p:nvPr/>
        </p:nvSpPr>
        <p:spPr>
          <a:xfrm>
            <a:off x="6799701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60A7027-8226-A9EC-C980-08236F7AB93C}"/>
              </a:ext>
            </a:extLst>
          </p:cNvPr>
          <p:cNvSpPr txBox="1"/>
          <p:nvPr/>
        </p:nvSpPr>
        <p:spPr>
          <a:xfrm>
            <a:off x="7958232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DCF1245-984C-E5DD-3ECB-2FC19A1CE001}"/>
              </a:ext>
            </a:extLst>
          </p:cNvPr>
          <p:cNvSpPr txBox="1"/>
          <p:nvPr/>
        </p:nvSpPr>
        <p:spPr>
          <a:xfrm>
            <a:off x="9126215" y="3367620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F94AB-2278-8B10-F0AB-F12AE55DDB32}"/>
              </a:ext>
            </a:extLst>
          </p:cNvPr>
          <p:cNvSpPr txBox="1"/>
          <p:nvPr/>
        </p:nvSpPr>
        <p:spPr>
          <a:xfrm>
            <a:off x="5192856" y="1733792"/>
            <a:ext cx="1469935" cy="5232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CH" sz="1400" i="1" dirty="0"/>
              <a:t>Shape Output (1 x 300)</a:t>
            </a:r>
          </a:p>
        </p:txBody>
      </p:sp>
    </p:spTree>
    <p:extLst>
      <p:ext uri="{BB962C8B-B14F-4D97-AF65-F5344CB8AC3E}">
        <p14:creationId xmlns:p14="http://schemas.microsoft.com/office/powerpoint/2010/main" val="3169997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B0502-943A-52F5-F7F6-A30685023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Verwendete Modellstrukturen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9A79A-A003-11BC-1780-107B1735EE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H" dirty="0"/>
              <a:t>ResNeXt: Weiterentwicklung vom ResNet. Durch Verwendung von Transformationen mit der gleichen Topologie wird das Netz vereinfacht. 25 Millionen Parameter. </a:t>
            </a:r>
          </a:p>
          <a:p>
            <a:pPr marL="0" indent="0">
              <a:buNone/>
            </a:pPr>
            <a:endParaRPr lang="en-CH" dirty="0"/>
          </a:p>
          <a:p>
            <a:pPr marL="0" indent="0">
              <a:buNone/>
            </a:pPr>
            <a:r>
              <a:rPr lang="en-CH" dirty="0"/>
              <a:t>ConvNeXt:  Weiterentwicklung von gewöhnlichen ConvNets durch die Verwendung von Trainingstechniken von Vision Transformers. 28 Millionen Parameter. </a:t>
            </a:r>
          </a:p>
          <a:p>
            <a:pPr marL="0" indent="0">
              <a:buNone/>
            </a:pPr>
            <a:endParaRPr lang="en-CH" dirty="0"/>
          </a:p>
          <a:p>
            <a:pPr marL="0" indent="0">
              <a:buNone/>
            </a:pPr>
            <a:r>
              <a:rPr lang="en-CH" dirty="0"/>
              <a:t>ResNeXt  mit Bilder in der Grösse (3, 224, 224) und (3, 112, 112).</a:t>
            </a:r>
          </a:p>
          <a:p>
            <a:pPr marL="0" indent="0">
              <a:buNone/>
            </a:pPr>
            <a:r>
              <a:rPr lang="en-CH" dirty="0"/>
              <a:t>ConvNeXt mit Bilder in der Grösse (3, 112, 122).</a:t>
            </a:r>
          </a:p>
        </p:txBody>
      </p:sp>
    </p:spTree>
    <p:extLst>
      <p:ext uri="{BB962C8B-B14F-4D97-AF65-F5344CB8AC3E}">
        <p14:creationId xmlns:p14="http://schemas.microsoft.com/office/powerpoint/2010/main" val="1499073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D9244-BD12-8090-2777-4D3889EE9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CH" dirty="0"/>
              <a:t>Training</a:t>
            </a:r>
          </a:p>
        </p:txBody>
      </p:sp>
    </p:spTree>
    <p:extLst>
      <p:ext uri="{BB962C8B-B14F-4D97-AF65-F5344CB8AC3E}">
        <p14:creationId xmlns:p14="http://schemas.microsoft.com/office/powerpoint/2010/main" val="734251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EE6E4-1433-56A7-7C32-20DEA404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Trainingsmodus </a:t>
            </a:r>
            <a:r>
              <a:rPr lang="en-CH" i="1" dirty="0"/>
              <a:t>teacher-forcing</a:t>
            </a:r>
            <a:endParaRPr lang="en-CH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2CD779F-B288-36BC-310E-21B244F600F0}"/>
              </a:ext>
            </a:extLst>
          </p:cNvPr>
          <p:cNvGrpSpPr/>
          <p:nvPr/>
        </p:nvGrpSpPr>
        <p:grpSpPr>
          <a:xfrm>
            <a:off x="987962" y="2428750"/>
            <a:ext cx="10216076" cy="2000499"/>
            <a:chOff x="838200" y="1437709"/>
            <a:chExt cx="10216076" cy="200049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6092216-CA6D-20E0-E5FA-61FF8BA8C4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8200" y="1690688"/>
              <a:ext cx="2207394" cy="174752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5466733-493D-53E2-3E7F-B9F8C22330B1}"/>
                </a:ext>
              </a:extLst>
            </p:cNvPr>
            <p:cNvSpPr/>
            <p:nvPr/>
          </p:nvSpPr>
          <p:spPr>
            <a:xfrm>
              <a:off x="2375338" y="1923393"/>
              <a:ext cx="525517" cy="48347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480527B-163F-BCC0-3A9A-D54573A49DAD}"/>
                </a:ext>
              </a:extLst>
            </p:cNvPr>
            <p:cNvSpPr/>
            <p:nvPr/>
          </p:nvSpPr>
          <p:spPr>
            <a:xfrm>
              <a:off x="3715408" y="1681480"/>
              <a:ext cx="268014" cy="17475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18BBAD0-9F1F-2C30-2B22-F094ABAD0253}"/>
                </a:ext>
              </a:extLst>
            </p:cNvPr>
            <p:cNvCxnSpPr>
              <a:endCxn id="7" idx="1"/>
            </p:cNvCxnSpPr>
            <p:nvPr/>
          </p:nvCxnSpPr>
          <p:spPr>
            <a:xfrm>
              <a:off x="2900855" y="1923393"/>
              <a:ext cx="814553" cy="631847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E3784E5-4F9C-05C2-778B-4884CE42B4DC}"/>
                </a:ext>
              </a:extLst>
            </p:cNvPr>
            <p:cNvCxnSpPr>
              <a:endCxn id="7" idx="1"/>
            </p:cNvCxnSpPr>
            <p:nvPr/>
          </p:nvCxnSpPr>
          <p:spPr>
            <a:xfrm>
              <a:off x="2900855" y="2406869"/>
              <a:ext cx="814553" cy="14837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E0A02C1-E1D1-CD5A-A13D-AC54D0D3A6E2}"/>
                </a:ext>
              </a:extLst>
            </p:cNvPr>
            <p:cNvSpPr/>
            <p:nvPr/>
          </p:nvSpPr>
          <p:spPr>
            <a:xfrm>
              <a:off x="5418063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8C77E66-B5C4-2F2A-CB8F-43874987326F}"/>
                </a:ext>
              </a:extLst>
            </p:cNvPr>
            <p:cNvSpPr/>
            <p:nvPr/>
          </p:nvSpPr>
          <p:spPr>
            <a:xfrm>
              <a:off x="6680597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1533129-5D99-7112-3363-5DA16D616D26}"/>
                </a:ext>
              </a:extLst>
            </p:cNvPr>
            <p:cNvSpPr/>
            <p:nvPr/>
          </p:nvSpPr>
          <p:spPr>
            <a:xfrm>
              <a:off x="7848580" y="2209745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0CF3CE-6DD6-D3EE-02BC-7E9F961F8B36}"/>
                </a:ext>
              </a:extLst>
            </p:cNvPr>
            <p:cNvSpPr/>
            <p:nvPr/>
          </p:nvSpPr>
          <p:spPr>
            <a:xfrm>
              <a:off x="9016563" y="2195240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4" name="Curved Connector 13">
              <a:extLst>
                <a:ext uri="{FF2B5EF4-FFF2-40B4-BE49-F238E27FC236}">
                  <a16:creationId xmlns:a16="http://schemas.microsoft.com/office/drawing/2014/main" id="{192A5D1E-0771-EFD9-4CEA-29E8E4AAB29C}"/>
                </a:ext>
              </a:extLst>
            </p:cNvPr>
            <p:cNvCxnSpPr>
              <a:stCxn id="7" idx="3"/>
              <a:endCxn id="10" idx="2"/>
            </p:cNvCxnSpPr>
            <p:nvPr/>
          </p:nvCxnSpPr>
          <p:spPr>
            <a:xfrm>
              <a:off x="3983422" y="2555240"/>
              <a:ext cx="1794641" cy="369208"/>
            </a:xfrm>
            <a:prstGeom prst="curvedConnector4">
              <a:avLst>
                <a:gd name="adj1" fmla="val 44655"/>
                <a:gd name="adj2" fmla="val 29001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AE0210B-1056-8AF3-1992-667099BD5884}"/>
                </a:ext>
              </a:extLst>
            </p:cNvPr>
            <p:cNvSpPr txBox="1"/>
            <p:nvPr/>
          </p:nvSpPr>
          <p:spPr>
            <a:xfrm>
              <a:off x="53103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&lt;SOS&gt;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35D7FD9-940F-8B97-1201-769B943BE9A3}"/>
                </a:ext>
              </a:extLst>
            </p:cNvPr>
            <p:cNvCxnSpPr>
              <a:stCxn id="10" idx="0"/>
              <a:endCxn id="15" idx="2"/>
            </p:cNvCxnSpPr>
            <p:nvPr/>
          </p:nvCxnSpPr>
          <p:spPr>
            <a:xfrm flipV="1">
              <a:off x="5778063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141E760-12AB-34DA-1081-DCD9731C2C0D}"/>
                </a:ext>
              </a:extLst>
            </p:cNvPr>
            <p:cNvSpPr txBox="1"/>
            <p:nvPr/>
          </p:nvSpPr>
          <p:spPr>
            <a:xfrm>
              <a:off x="6572886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Car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9368A59-781E-656D-7061-7B893F59A1F5}"/>
                </a:ext>
              </a:extLst>
            </p:cNvPr>
            <p:cNvSpPr txBox="1"/>
            <p:nvPr/>
          </p:nvSpPr>
          <p:spPr>
            <a:xfrm>
              <a:off x="7740869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flying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3646C37-8604-2681-44E4-59E89CF22F35}"/>
                </a:ext>
              </a:extLst>
            </p:cNvPr>
            <p:cNvSpPr txBox="1"/>
            <p:nvPr/>
          </p:nvSpPr>
          <p:spPr>
            <a:xfrm>
              <a:off x="89088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sky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39958E4C-8066-693F-3CC5-C30B77D98046}"/>
                </a:ext>
              </a:extLst>
            </p:cNvPr>
            <p:cNvCxnSpPr>
              <a:cxnSpLocks/>
              <a:stCxn id="11" idx="0"/>
              <a:endCxn id="18" idx="2"/>
            </p:cNvCxnSpPr>
            <p:nvPr/>
          </p:nvCxnSpPr>
          <p:spPr>
            <a:xfrm flipV="1">
              <a:off x="7040597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7EAD4D83-64F0-B2C9-58FF-AC2259AA43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8579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39A4E4C-28CE-BDE6-4473-FB903286AF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81817" y="1797833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56C5E27-FAF2-5C5D-651B-32C950DE2F06}"/>
                </a:ext>
              </a:extLst>
            </p:cNvPr>
            <p:cNvSpPr txBox="1"/>
            <p:nvPr/>
          </p:nvSpPr>
          <p:spPr>
            <a:xfrm>
              <a:off x="10118855" y="2379782"/>
              <a:ext cx="935421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…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3BCD7A47-1DB5-119A-17B6-9864BA9E97D1}"/>
              </a:ext>
            </a:extLst>
          </p:cNvPr>
          <p:cNvSpPr txBox="1"/>
          <p:nvPr/>
        </p:nvSpPr>
        <p:spPr>
          <a:xfrm>
            <a:off x="10268617" y="2426112"/>
            <a:ext cx="93542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CH" dirty="0"/>
              <a:t>&lt;EOS&gt;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29F1006-10DE-CE30-68AA-33B00BD1D916}"/>
              </a:ext>
            </a:extLst>
          </p:cNvPr>
          <p:cNvSpPr txBox="1"/>
          <p:nvPr/>
        </p:nvSpPr>
        <p:spPr>
          <a:xfrm>
            <a:off x="5533466" y="338015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BF539FB-37AB-F375-E940-266BA3ADF83D}"/>
              </a:ext>
            </a:extLst>
          </p:cNvPr>
          <p:cNvSpPr txBox="1"/>
          <p:nvPr/>
        </p:nvSpPr>
        <p:spPr>
          <a:xfrm>
            <a:off x="6799701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3AB2E7E-B488-5057-568E-9624CBE6161F}"/>
              </a:ext>
            </a:extLst>
          </p:cNvPr>
          <p:cNvSpPr txBox="1"/>
          <p:nvPr/>
        </p:nvSpPr>
        <p:spPr>
          <a:xfrm>
            <a:off x="7958232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F15B34F-FD6B-46AD-974E-90C163EFC7BA}"/>
              </a:ext>
            </a:extLst>
          </p:cNvPr>
          <p:cNvSpPr txBox="1"/>
          <p:nvPr/>
        </p:nvSpPr>
        <p:spPr>
          <a:xfrm>
            <a:off x="9126215" y="3367620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84BEE61-AA5B-8058-61F1-687F4AC07187}"/>
              </a:ext>
            </a:extLst>
          </p:cNvPr>
          <p:cNvSpPr txBox="1"/>
          <p:nvPr/>
        </p:nvSpPr>
        <p:spPr>
          <a:xfrm>
            <a:off x="6689546" y="4665674"/>
            <a:ext cx="100162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i="1" dirty="0"/>
              <a:t>&lt;SOS&gt;</a:t>
            </a:r>
            <a:r>
              <a:rPr lang="en-CH" sz="1200" dirty="0"/>
              <a:t> Embedding aus Datensatz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DFCCD15-626E-8D18-29A5-84F4DD3AB535}"/>
              </a:ext>
            </a:extLst>
          </p:cNvPr>
          <p:cNvCxnSpPr>
            <a:cxnSpLocks/>
            <a:stCxn id="39" idx="0"/>
            <a:endCxn id="11" idx="2"/>
          </p:cNvCxnSpPr>
          <p:nvPr/>
        </p:nvCxnSpPr>
        <p:spPr>
          <a:xfrm flipV="1">
            <a:off x="7190359" y="3915489"/>
            <a:ext cx="0" cy="750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5A603A2A-E92E-EB12-CB45-0AB584D3B627}"/>
              </a:ext>
            </a:extLst>
          </p:cNvPr>
          <p:cNvSpPr txBox="1"/>
          <p:nvPr/>
        </p:nvSpPr>
        <p:spPr>
          <a:xfrm>
            <a:off x="7857528" y="4665674"/>
            <a:ext cx="100162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i="1" dirty="0"/>
              <a:t>Two</a:t>
            </a:r>
            <a:r>
              <a:rPr lang="en-CH" sz="1200" dirty="0"/>
              <a:t> Embedding aus Datensatz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F14F1D4-0F1F-1179-AC05-385A08BFE2B8}"/>
              </a:ext>
            </a:extLst>
          </p:cNvPr>
          <p:cNvCxnSpPr>
            <a:stCxn id="56" idx="0"/>
            <a:endCxn id="12" idx="2"/>
          </p:cNvCxnSpPr>
          <p:nvPr/>
        </p:nvCxnSpPr>
        <p:spPr>
          <a:xfrm flipV="1">
            <a:off x="8358341" y="3920786"/>
            <a:ext cx="1" cy="744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4507328F-3967-6488-F36F-7DC9D11E143B}"/>
              </a:ext>
            </a:extLst>
          </p:cNvPr>
          <p:cNvSpPr txBox="1"/>
          <p:nvPr/>
        </p:nvSpPr>
        <p:spPr>
          <a:xfrm>
            <a:off x="9025510" y="4651169"/>
            <a:ext cx="100162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i="1" dirty="0"/>
              <a:t>dogs</a:t>
            </a:r>
            <a:r>
              <a:rPr lang="en-CH" sz="1200" dirty="0"/>
              <a:t> Embedding aus Datensatz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0CED9363-5AF8-1751-054B-3D1BBA758F3C}"/>
              </a:ext>
            </a:extLst>
          </p:cNvPr>
          <p:cNvCxnSpPr>
            <a:stCxn id="59" idx="0"/>
          </p:cNvCxnSpPr>
          <p:nvPr/>
        </p:nvCxnSpPr>
        <p:spPr>
          <a:xfrm flipV="1">
            <a:off x="9526323" y="3906281"/>
            <a:ext cx="1" cy="744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8F1AF23-5C30-680F-2ECB-809BCC3A7B82}"/>
              </a:ext>
            </a:extLst>
          </p:cNvPr>
          <p:cNvSpPr txBox="1"/>
          <p:nvPr/>
        </p:nvSpPr>
        <p:spPr>
          <a:xfrm>
            <a:off x="5460114" y="1643945"/>
            <a:ext cx="574392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Cross Entropy Wortindex</a:t>
            </a:r>
          </a:p>
        </p:txBody>
      </p:sp>
    </p:spTree>
    <p:extLst>
      <p:ext uri="{BB962C8B-B14F-4D97-AF65-F5344CB8AC3E}">
        <p14:creationId xmlns:p14="http://schemas.microsoft.com/office/powerpoint/2010/main" val="2544828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1311</TotalTime>
  <Words>511</Words>
  <Application>Microsoft Macintosh PowerPoint</Application>
  <PresentationFormat>Widescreen</PresentationFormat>
  <Paragraphs>131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Präsentation Minichallenge 2 -  Deep Learning</vt:lpstr>
      <vt:lpstr>Übersicht</vt:lpstr>
      <vt:lpstr>Allgemeine Modellstruktur</vt:lpstr>
      <vt:lpstr>Transformation Wort zu Vektor (GloVe)</vt:lpstr>
      <vt:lpstr>Detaillierter Ablauf bei einer LSTM-Zelle</vt:lpstr>
      <vt:lpstr>Allgemeine Modellstruktur</vt:lpstr>
      <vt:lpstr>Verwendete Modellstrukturen</vt:lpstr>
      <vt:lpstr>Training</vt:lpstr>
      <vt:lpstr>Trainingsmodus teacher-forcing</vt:lpstr>
      <vt:lpstr>Inferencemodus</vt:lpstr>
      <vt:lpstr>Training der beiden Modelle</vt:lpstr>
      <vt:lpstr>Performance auf flickr8k Set</vt:lpstr>
      <vt:lpstr>Beispiele Testdatensatz ResNeXt</vt:lpstr>
      <vt:lpstr>Beispiele Testdatensatz RexNeXt</vt:lpstr>
      <vt:lpstr>Mögliche Verbesserungen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Präsentation Minichallenge 2 -  Deep Learning</dc:title>
  <dc:creator>Ronny Schneeberger (s)</dc:creator>
  <cp:lastModifiedBy>Ronny Schneeberger (s)</cp:lastModifiedBy>
  <cp:revision>11</cp:revision>
  <dcterms:created xsi:type="dcterms:W3CDTF">2022-11-27T09:59:56Z</dcterms:created>
  <dcterms:modified xsi:type="dcterms:W3CDTF">2022-11-29T06:48:40Z</dcterms:modified>
</cp:coreProperties>
</file>

<file path=docProps/thumbnail.jpeg>
</file>